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9"/>
  </p:notesMasterIdLst>
  <p:sldIdLst>
    <p:sldId id="265" r:id="rId2"/>
    <p:sldId id="268" r:id="rId3"/>
    <p:sldId id="463" r:id="rId4"/>
    <p:sldId id="459" r:id="rId5"/>
    <p:sldId id="452" r:id="rId6"/>
    <p:sldId id="429" r:id="rId7"/>
    <p:sldId id="453" r:id="rId8"/>
    <p:sldId id="454" r:id="rId9"/>
    <p:sldId id="455" r:id="rId10"/>
    <p:sldId id="456" r:id="rId11"/>
    <p:sldId id="457" r:id="rId12"/>
    <p:sldId id="467" r:id="rId13"/>
    <p:sldId id="458" r:id="rId14"/>
    <p:sldId id="466" r:id="rId15"/>
    <p:sldId id="428" r:id="rId16"/>
    <p:sldId id="400" r:id="rId17"/>
    <p:sldId id="389" r:id="rId18"/>
    <p:sldId id="280" r:id="rId19"/>
    <p:sldId id="432" r:id="rId20"/>
    <p:sldId id="435" r:id="rId21"/>
    <p:sldId id="437" r:id="rId22"/>
    <p:sldId id="436" r:id="rId23"/>
    <p:sldId id="460" r:id="rId24"/>
    <p:sldId id="440" r:id="rId25"/>
    <p:sldId id="441" r:id="rId26"/>
    <p:sldId id="442" r:id="rId27"/>
    <p:sldId id="444" r:id="rId28"/>
    <p:sldId id="445" r:id="rId29"/>
    <p:sldId id="446" r:id="rId30"/>
    <p:sldId id="443" r:id="rId31"/>
    <p:sldId id="447" r:id="rId32"/>
    <p:sldId id="449" r:id="rId33"/>
    <p:sldId id="450" r:id="rId34"/>
    <p:sldId id="465" r:id="rId35"/>
    <p:sldId id="461" r:id="rId36"/>
    <p:sldId id="462" r:id="rId37"/>
    <p:sldId id="4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99" d="100"/>
          <a:sy n="99" d="100"/>
        </p:scale>
        <p:origin x="72"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16</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28</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hyperlink" Target="https://tinyurl.com/yyufvh6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a:xfrm>
            <a:off x="838200" y="1564395"/>
            <a:ext cx="10515600" cy="3303238"/>
          </a:xfrm>
        </p:spPr>
        <p:txBody>
          <a:bodyPr/>
          <a:lstStyle/>
          <a:p>
            <a:r>
              <a:rPr lang="en-US" dirty="0"/>
              <a:t>Why am I conducting this training? What am I hoping to learn?</a:t>
            </a:r>
          </a:p>
          <a:p>
            <a:pPr lvl="1"/>
            <a:r>
              <a:rPr lang="en-US" dirty="0"/>
              <a:t>I want to share my experience with coding and statistics.</a:t>
            </a:r>
          </a:p>
          <a:p>
            <a:pPr lvl="1"/>
            <a:r>
              <a:rPr lang="en-US" dirty="0"/>
              <a:t>I want to support the Liberia MOH team.</a:t>
            </a:r>
          </a:p>
          <a:p>
            <a:pPr lvl="1"/>
            <a:r>
              <a:rPr lang="en-US" dirty="0"/>
              <a:t>I want to learn from the public health expertise in this group.</a:t>
            </a:r>
          </a:p>
          <a:p>
            <a:pPr lvl="1"/>
            <a:r>
              <a:rPr lang="en-US" dirty="0"/>
              <a:t>I want to gain experience leading trainings.</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5B4A-B141-3DB6-872A-10EF770709D9}"/>
              </a:ext>
            </a:extLst>
          </p:cNvPr>
          <p:cNvSpPr>
            <a:spLocks noGrp="1"/>
          </p:cNvSpPr>
          <p:nvPr>
            <p:ph type="title"/>
          </p:nvPr>
        </p:nvSpPr>
        <p:spPr/>
        <p:txBody>
          <a:bodyPr/>
          <a:lstStyle/>
          <a:p>
            <a:r>
              <a:rPr lang="en-US" dirty="0"/>
              <a:t>Survey review (n = 7)</a:t>
            </a:r>
          </a:p>
        </p:txBody>
      </p:sp>
      <p:sp>
        <p:nvSpPr>
          <p:cNvPr id="3" name="Content Placeholder 2">
            <a:extLst>
              <a:ext uri="{FF2B5EF4-FFF2-40B4-BE49-F238E27FC236}">
                <a16:creationId xmlns:a16="http://schemas.microsoft.com/office/drawing/2014/main" id="{26D51103-1CCA-735F-5928-64F3D737FDD2}"/>
              </a:ext>
            </a:extLst>
          </p:cNvPr>
          <p:cNvSpPr>
            <a:spLocks noGrp="1"/>
          </p:cNvSpPr>
          <p:nvPr>
            <p:ph idx="1"/>
          </p:nvPr>
        </p:nvSpPr>
        <p:spPr>
          <a:xfrm>
            <a:off x="838199" y="1564395"/>
            <a:ext cx="10702491" cy="4340646"/>
          </a:xfrm>
        </p:spPr>
        <p:txBody>
          <a:bodyPr/>
          <a:lstStyle/>
          <a:p>
            <a:r>
              <a:rPr lang="en-US" dirty="0"/>
              <a:t>1 person has used R. Everyone has used Excel</a:t>
            </a:r>
          </a:p>
          <a:p>
            <a:r>
              <a:rPr lang="en-US" dirty="0"/>
              <a:t>Half of the people that responded have programming experience.</a:t>
            </a:r>
          </a:p>
          <a:p>
            <a:r>
              <a:rPr lang="en-US" dirty="0"/>
              <a:t>Most people have not heard of linear regression.</a:t>
            </a:r>
          </a:p>
          <a:p>
            <a:r>
              <a:rPr lang="en-US" dirty="0"/>
              <a:t>Everyone does data analysis in </a:t>
            </a:r>
            <a:r>
              <a:rPr lang="en-US"/>
              <a:t>their work.</a:t>
            </a:r>
            <a:endParaRPr lang="en-US" dirty="0"/>
          </a:p>
          <a:p>
            <a:pPr lvl="1"/>
            <a:r>
              <a:rPr lang="en-US" dirty="0"/>
              <a:t>What types of data analysis?</a:t>
            </a:r>
          </a:p>
          <a:p>
            <a:r>
              <a:rPr lang="en-US" dirty="0"/>
              <a:t>People are interested in learning programming!</a:t>
            </a:r>
          </a:p>
          <a:p>
            <a:r>
              <a:rPr lang="en-US" dirty="0"/>
              <a:t>Importantly, the foods I need to try….</a:t>
            </a:r>
          </a:p>
          <a:p>
            <a:pPr lvl="1"/>
            <a:r>
              <a:rPr lang="en-US" dirty="0"/>
              <a:t>Rice and beans, fufu and soup, greens and rice, red oil greens, fried potato greens, jollof rice, smoked fish dried rice</a:t>
            </a:r>
          </a:p>
          <a:p>
            <a:endParaRPr lang="en-US" dirty="0"/>
          </a:p>
        </p:txBody>
      </p:sp>
    </p:spTree>
    <p:extLst>
      <p:ext uri="{BB962C8B-B14F-4D97-AF65-F5344CB8AC3E}">
        <p14:creationId xmlns:p14="http://schemas.microsoft.com/office/powerpoint/2010/main" val="4004265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2473-0660-E25E-D22C-891B2317874D}"/>
              </a:ext>
            </a:extLst>
          </p:cNvPr>
          <p:cNvSpPr>
            <a:spLocks noGrp="1"/>
          </p:cNvSpPr>
          <p:nvPr>
            <p:ph type="title"/>
          </p:nvPr>
        </p:nvSpPr>
        <p:spPr/>
        <p:txBody>
          <a:bodyPr/>
          <a:lstStyle/>
          <a:p>
            <a:r>
              <a:rPr lang="en-US" b="1" dirty="0"/>
              <a:t>Core common questions</a:t>
            </a:r>
          </a:p>
        </p:txBody>
      </p:sp>
      <p:sp>
        <p:nvSpPr>
          <p:cNvPr id="3" name="Content Placeholder 2">
            <a:extLst>
              <a:ext uri="{FF2B5EF4-FFF2-40B4-BE49-F238E27FC236}">
                <a16:creationId xmlns:a16="http://schemas.microsoft.com/office/drawing/2014/main" id="{27B84D77-B20D-FE65-E34B-736D86D46CB9}"/>
              </a:ext>
            </a:extLst>
          </p:cNvPr>
          <p:cNvSpPr>
            <a:spLocks noGrp="1"/>
          </p:cNvSpPr>
          <p:nvPr>
            <p:ph idx="1"/>
          </p:nvPr>
        </p:nvSpPr>
        <p:spPr/>
        <p:txBody>
          <a:bodyPr/>
          <a:lstStyle/>
          <a:p>
            <a:r>
              <a:rPr lang="en-US" dirty="0"/>
              <a:t>What diseases are you interested in monitoring and addressing in Liberia?</a:t>
            </a:r>
          </a:p>
          <a:p>
            <a:r>
              <a:rPr lang="en-US" dirty="0"/>
              <a:t>What questions are important to answer about these diseases?</a:t>
            </a:r>
          </a:p>
          <a:p>
            <a:pPr lvl="1"/>
            <a:r>
              <a:rPr lang="en-US" i="1" dirty="0"/>
              <a:t>e.g. how can we detect COVID-19 outbreaks when there is limited testing?</a:t>
            </a:r>
          </a:p>
        </p:txBody>
      </p:sp>
    </p:spTree>
    <p:extLst>
      <p:ext uri="{BB962C8B-B14F-4D97-AF65-F5344CB8AC3E}">
        <p14:creationId xmlns:p14="http://schemas.microsoft.com/office/powerpoint/2010/main" val="70165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2"/>
            <a:ext cx="10515600" cy="3686208"/>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6"/>
            <a:ext cx="10515600" cy="3868025"/>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What sources of data are there for indicators in Liberia?</a:t>
            </a:r>
          </a:p>
          <a:p>
            <a:pPr marL="0" indent="0">
              <a:buNone/>
            </a:pPr>
            <a:endParaRPr lang="en-US" dirty="0"/>
          </a:p>
        </p:txBody>
      </p:sp>
    </p:spTree>
    <p:extLst>
      <p:ext uri="{BB962C8B-B14F-4D97-AF65-F5344CB8AC3E}">
        <p14:creationId xmlns:p14="http://schemas.microsoft.com/office/powerpoint/2010/main" val="376159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groups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In small groups, answer:</a:t>
            </a:r>
          </a:p>
          <a:p>
            <a:pPr lvl="1"/>
            <a:r>
              <a:rPr lang="en-US" dirty="0"/>
              <a:t>What indicators could we use for </a:t>
            </a:r>
            <a:r>
              <a:rPr lang="en-US" dirty="0" err="1"/>
              <a:t>mPox</a:t>
            </a:r>
            <a:r>
              <a:rPr lang="en-US" dirty="0"/>
              <a:t>?</a:t>
            </a:r>
          </a:p>
          <a:p>
            <a:pPr lvl="1"/>
            <a:r>
              <a:rPr lang="en-US" dirty="0"/>
              <a:t>For </a:t>
            </a:r>
            <a:r>
              <a:rPr lang="en-US" dirty="0" err="1"/>
              <a:t>lassa</a:t>
            </a:r>
            <a:r>
              <a:rPr lang="en-US" dirty="0"/>
              <a:t> fever?</a:t>
            </a:r>
          </a:p>
          <a:p>
            <a:pPr lvl="1"/>
            <a:r>
              <a:rPr lang="en-US" dirty="0"/>
              <a:t>What issues might arise from either of these indicators?</a:t>
            </a:r>
          </a:p>
          <a:p>
            <a:pPr lvl="1"/>
            <a:r>
              <a:rPr lang="en-US" dirty="0"/>
              <a:t>What are ideal properties for indicators to be used for syndromic surveillance?</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1557764" cy="978933"/>
          </a:xfrm>
        </p:spPr>
        <p:txBody>
          <a:bodyPr/>
          <a:lstStyle/>
          <a:p>
            <a:r>
              <a:rPr lang="en-US" sz="4000" dirty="0"/>
              <a:t>Acute Respiratory Infection cases among children (under 5) for Neno District Hospital (Malawi)</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2"/>
          <a:srcRect l="59084" t="11759" r="4372" b="20842"/>
          <a:stretch/>
        </p:blipFill>
        <p:spPr>
          <a:xfrm>
            <a:off x="-1" y="263524"/>
            <a:ext cx="7559023" cy="4481196"/>
          </a:xfrm>
          <a:prstGeom prst="rect">
            <a:avLst/>
          </a:prstGeom>
        </p:spPr>
      </p:pic>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3"/>
          <a:srcRect l="65392" t="12341" r="8922" b="24827"/>
          <a:stretch/>
        </p:blipFill>
        <p:spPr>
          <a:xfrm>
            <a:off x="7118875" y="542605"/>
            <a:ext cx="6513467" cy="512127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2508890"/>
          </a:xfrm>
        </p:spPr>
        <p:txBody>
          <a:bodyPr/>
          <a:lstStyle/>
          <a:p>
            <a:r>
              <a:rPr lang="en-US" dirty="0"/>
              <a:t>Day 2: Building basic time series models</a:t>
            </a:r>
          </a:p>
          <a:p>
            <a:r>
              <a:rPr lang="en-US" dirty="0"/>
              <a:t>Day 3: Determining expected and comparing to observed</a:t>
            </a:r>
          </a:p>
          <a:p>
            <a:r>
              <a:rPr lang="en-US" dirty="0"/>
              <a:t>Day 4: Data processing and visualization</a:t>
            </a:r>
          </a:p>
          <a:p>
            <a:r>
              <a:rPr lang="en-US" dirty="0"/>
              <a:t>Day 5: Syndromic Surveillance research + projects</a:t>
            </a:r>
          </a:p>
        </p:txBody>
      </p:sp>
    </p:spTree>
    <p:extLst>
      <p:ext uri="{BB962C8B-B14F-4D97-AF65-F5344CB8AC3E}">
        <p14:creationId xmlns:p14="http://schemas.microsoft.com/office/powerpoint/2010/main" val="3949957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It has extensive packages for (almost) any specialized tool/analysis.</a:t>
            </a:r>
          </a:p>
          <a:p>
            <a:r>
              <a:rPr lang="en-US" dirty="0"/>
              <a:t>Easy data manipulation and graphics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a:t>Course </a:t>
            </a:r>
            <a:r>
              <a:rPr lang="en-US" dirty="0"/>
              <a:t>materials: </a:t>
            </a:r>
            <a:r>
              <a:rPr lang="en-US" dirty="0">
                <a:hlinkClick r:id="rId2"/>
              </a:rPr>
              <a:t>https://tinyurl.com/yyufvh6t</a:t>
            </a:r>
            <a:endParaRPr lang="en-US" dirty="0"/>
          </a:p>
          <a:p>
            <a:pPr lvl="1"/>
            <a:r>
              <a:rPr lang="en-US" dirty="0"/>
              <a:t>Show the course site</a:t>
            </a:r>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11am-12pm: Lecture</a:t>
            </a:r>
          </a:p>
          <a:p>
            <a:r>
              <a:rPr lang="en-US" sz="2400" dirty="0"/>
              <a:t>12-1pm: Lunch</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9am – 1015am: Lecture</a:t>
            </a:r>
          </a:p>
          <a:p>
            <a:r>
              <a:rPr lang="en-US" sz="2400" dirty="0"/>
              <a:t>1030am – 12pm: Lab/Project</a:t>
            </a:r>
          </a:p>
          <a:p>
            <a:r>
              <a:rPr lang="en-US" sz="2400" dirty="0"/>
              <a:t>12-1pm: Lunch</a:t>
            </a:r>
          </a:p>
          <a:p>
            <a:r>
              <a:rPr lang="en-US" sz="2400" dirty="0"/>
              <a:t>1pm – 2pm: Lecture</a:t>
            </a:r>
          </a:p>
          <a:p>
            <a:r>
              <a:rPr lang="en-US" sz="2400" dirty="0"/>
              <a:t>215pm – 4pm: Lab/Project</a:t>
            </a:r>
          </a:p>
          <a:p>
            <a:r>
              <a:rPr lang="en-US" sz="2400" dirty="0"/>
              <a:t>4pm – 5pm: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BA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eorgia" panose="02040502050405020303" pitchFamily="18" charset="0"/>
              </a:rPr>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TotalTime>
  <Words>1300</Words>
  <Application>Microsoft Office PowerPoint</Application>
  <PresentationFormat>Widescreen</PresentationFormat>
  <Paragraphs>186</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Survey review (n = 7)</vt:lpstr>
      <vt:lpstr>Motivating Example – Syndromic Surveillance</vt:lpstr>
      <vt:lpstr>Core common questions</vt:lpstr>
      <vt:lpstr>Core common questions</vt:lpstr>
      <vt:lpstr>How can we leverage routinely collected data to improve COVID-19 response?</vt:lpstr>
      <vt:lpstr>PowerPoint Presentation</vt:lpstr>
      <vt:lpstr>Steeper reductions observed in Pentavalent in Haiti, Liberia &amp; Malawi early in 2020</vt:lpstr>
      <vt:lpstr>Selecting indicators</vt:lpstr>
      <vt:lpstr>What is an indicator?</vt:lpstr>
      <vt:lpstr>Syndromic surveillance</vt:lpstr>
      <vt:lpstr>COVID-19 Surveillance</vt:lpstr>
      <vt:lpstr>mPox and Lassa Fever Surveillance</vt:lpstr>
      <vt:lpstr>Recommended indicators</vt:lpstr>
      <vt:lpstr>PowerPoint Presentation</vt:lpstr>
      <vt:lpstr>Acute Respiratory Infection cases among children (under 5) for Neno District Hospital (Malawi)</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158</cp:revision>
  <dcterms:created xsi:type="dcterms:W3CDTF">2019-03-28T20:29:47Z</dcterms:created>
  <dcterms:modified xsi:type="dcterms:W3CDTF">2024-12-05T18:38:14Z</dcterms:modified>
</cp:coreProperties>
</file>